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notesMasterIdLst>
    <p:notesMasterId r:id="rId22"/>
  </p:notesMasterIdLst>
  <p:sldIdLst>
    <p:sldId id="256" r:id="rId2"/>
    <p:sldId id="280" r:id="rId3"/>
    <p:sldId id="262" r:id="rId4"/>
    <p:sldId id="263" r:id="rId5"/>
    <p:sldId id="271" r:id="rId6"/>
    <p:sldId id="272" r:id="rId7"/>
    <p:sldId id="269" r:id="rId8"/>
    <p:sldId id="273" r:id="rId9"/>
    <p:sldId id="274" r:id="rId10"/>
    <p:sldId id="270" r:id="rId11"/>
    <p:sldId id="277" r:id="rId12"/>
    <p:sldId id="278" r:id="rId13"/>
    <p:sldId id="257" r:id="rId14"/>
    <p:sldId id="265" r:id="rId15"/>
    <p:sldId id="266" r:id="rId16"/>
    <p:sldId id="276" r:id="rId17"/>
    <p:sldId id="267" r:id="rId18"/>
    <p:sldId id="275" r:id="rId19"/>
    <p:sldId id="279" r:id="rId20"/>
    <p:sldId id="268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84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orneliabrunner/Desktop/phd/Graphik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orneliabrunner/Desktop/phd/Graphike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Tabelle1!$BB$1</c:f>
              <c:strCache>
                <c:ptCount val="1"/>
                <c:pt idx="0">
                  <c:v>UFI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Tabelle1!$BA$2:$BA$8</c:f>
              <c:strCache>
                <c:ptCount val="7"/>
                <c:pt idx="0">
                  <c:v>FHi</c:v>
                </c:pt>
                <c:pt idx="1">
                  <c:v>FHc</c:v>
                </c:pt>
                <c:pt idx="2">
                  <c:v>CPi</c:v>
                </c:pt>
                <c:pt idx="3">
                  <c:v>CPc</c:v>
                </c:pt>
                <c:pt idx="4">
                  <c:v>DHi</c:v>
                </c:pt>
                <c:pt idx="5">
                  <c:v>DHc</c:v>
                </c:pt>
                <c:pt idx="6">
                  <c:v>Normal</c:v>
                </c:pt>
              </c:strCache>
            </c:strRef>
          </c:cat>
          <c:val>
            <c:numRef>
              <c:f>Tabelle1!$BB$2:$BB$8</c:f>
              <c:numCache>
                <c:formatCode>General</c:formatCode>
                <c:ptCount val="7"/>
                <c:pt idx="0">
                  <c:v>83</c:v>
                </c:pt>
                <c:pt idx="1">
                  <c:v>95</c:v>
                </c:pt>
                <c:pt idx="2">
                  <c:v>93</c:v>
                </c:pt>
                <c:pt idx="3">
                  <c:v>97</c:v>
                </c:pt>
                <c:pt idx="4">
                  <c:v>40</c:v>
                </c:pt>
                <c:pt idx="5">
                  <c:v>96</c:v>
                </c:pt>
                <c:pt idx="6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F-C049-8F7B-57D78FDCA444}"/>
            </c:ext>
          </c:extLst>
        </c:ser>
        <c:ser>
          <c:idx val="1"/>
          <c:order val="1"/>
          <c:tx>
            <c:strRef>
              <c:f>Tabelle1!$BC$1</c:f>
              <c:strCache>
                <c:ptCount val="1"/>
                <c:pt idx="0">
                  <c:v>Rater-Agreement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Tabelle1!$BA$2:$BA$8</c:f>
              <c:strCache>
                <c:ptCount val="7"/>
                <c:pt idx="0">
                  <c:v>FHi</c:v>
                </c:pt>
                <c:pt idx="1">
                  <c:v>FHc</c:v>
                </c:pt>
                <c:pt idx="2">
                  <c:v>CPi</c:v>
                </c:pt>
                <c:pt idx="3">
                  <c:v>CPc</c:v>
                </c:pt>
                <c:pt idx="4">
                  <c:v>DHi</c:v>
                </c:pt>
                <c:pt idx="5">
                  <c:v>DHc</c:v>
                </c:pt>
                <c:pt idx="6">
                  <c:v>Normal</c:v>
                </c:pt>
              </c:strCache>
            </c:strRef>
          </c:cat>
          <c:val>
            <c:numRef>
              <c:f>Tabelle1!$BC$2:$BC$8</c:f>
              <c:numCache>
                <c:formatCode>General</c:formatCode>
                <c:ptCount val="7"/>
                <c:pt idx="0">
                  <c:v>90</c:v>
                </c:pt>
                <c:pt idx="1">
                  <c:v>87</c:v>
                </c:pt>
                <c:pt idx="2">
                  <c:v>71</c:v>
                </c:pt>
                <c:pt idx="3">
                  <c:v>92</c:v>
                </c:pt>
                <c:pt idx="4">
                  <c:v>100</c:v>
                </c:pt>
                <c:pt idx="5">
                  <c:v>81</c:v>
                </c:pt>
                <c:pt idx="6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F-C049-8F7B-57D78FDCA4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282129200"/>
        <c:axId val="1282313328"/>
      </c:barChart>
      <c:catAx>
        <c:axId val="128212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82313328"/>
        <c:crosses val="autoZero"/>
        <c:auto val="1"/>
        <c:lblAlgn val="ctr"/>
        <c:lblOffset val="100"/>
        <c:noMultiLvlLbl val="0"/>
      </c:catAx>
      <c:valAx>
        <c:axId val="12823133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8212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Tabelle1!$BK$1</c:f>
              <c:strCache>
                <c:ptCount val="1"/>
                <c:pt idx="0">
                  <c:v>UFI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Tabelle1!$BJ$2:$BJ$4</c:f>
              <c:strCache>
                <c:ptCount val="3"/>
                <c:pt idx="0">
                  <c:v>VLE°I</c:v>
                </c:pt>
                <c:pt idx="1">
                  <c:v>VLE°II</c:v>
                </c:pt>
                <c:pt idx="2">
                  <c:v>VLE°III</c:v>
                </c:pt>
              </c:strCache>
            </c:strRef>
          </c:cat>
          <c:val>
            <c:numRef>
              <c:f>Tabelle1!$BK$2:$BK$4</c:f>
              <c:numCache>
                <c:formatCode>General</c:formatCode>
                <c:ptCount val="3"/>
                <c:pt idx="0">
                  <c:v>85</c:v>
                </c:pt>
                <c:pt idx="1">
                  <c:v>94</c:v>
                </c:pt>
                <c:pt idx="2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A4-D24F-97BB-E73B3416E35D}"/>
            </c:ext>
          </c:extLst>
        </c:ser>
        <c:ser>
          <c:idx val="1"/>
          <c:order val="1"/>
          <c:tx>
            <c:strRef>
              <c:f>Tabelle1!$BL$1</c:f>
              <c:strCache>
                <c:ptCount val="1"/>
                <c:pt idx="0">
                  <c:v>IRA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Tabelle1!$BJ$2:$BJ$4</c:f>
              <c:strCache>
                <c:ptCount val="3"/>
                <c:pt idx="0">
                  <c:v>VLE°I</c:v>
                </c:pt>
                <c:pt idx="1">
                  <c:v>VLE°II</c:v>
                </c:pt>
                <c:pt idx="2">
                  <c:v>VLE°III</c:v>
                </c:pt>
              </c:strCache>
            </c:strRef>
          </c:cat>
          <c:val>
            <c:numRef>
              <c:f>Tabelle1!$BL$2:$BL$4</c:f>
              <c:numCache>
                <c:formatCode>General</c:formatCode>
                <c:ptCount val="3"/>
                <c:pt idx="0">
                  <c:v>72</c:v>
                </c:pt>
                <c:pt idx="1">
                  <c:v>85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A4-D24F-97BB-E73B3416E35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81615664"/>
        <c:axId val="1281474368"/>
      </c:barChart>
      <c:catAx>
        <c:axId val="128161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81474368"/>
        <c:crosses val="autoZero"/>
        <c:auto val="1"/>
        <c:lblAlgn val="ctr"/>
        <c:lblOffset val="100"/>
        <c:noMultiLvlLbl val="0"/>
      </c:catAx>
      <c:valAx>
        <c:axId val="12814743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8161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ACD2D-2DD6-FC4C-8759-79566E13D082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DCE7B-A4C6-8E4C-A49D-FECF2EC9C2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353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Despite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devastating</a:t>
            </a:r>
            <a:r>
              <a:rPr lang="de-DE" baseline="0" dirty="0"/>
              <a:t> </a:t>
            </a:r>
            <a:r>
              <a:rPr lang="de-DE" baseline="0" dirty="0" err="1"/>
              <a:t>effects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CSVD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pathophysiology</a:t>
            </a:r>
            <a:r>
              <a:rPr lang="de-DE" baseline="0" dirty="0"/>
              <a:t> </a:t>
            </a:r>
            <a:r>
              <a:rPr lang="de-DE" baseline="0" dirty="0" err="1"/>
              <a:t>remains</a:t>
            </a:r>
            <a:r>
              <a:rPr lang="de-DE" baseline="0" dirty="0"/>
              <a:t> </a:t>
            </a:r>
            <a:r>
              <a:rPr lang="de-DE" baseline="0" dirty="0" err="1"/>
              <a:t>uncertain</a:t>
            </a:r>
            <a:r>
              <a:rPr lang="de-DE" baseline="0" dirty="0"/>
              <a:t>. </a:t>
            </a:r>
            <a:r>
              <a:rPr lang="de-DE" baseline="0" dirty="0" err="1"/>
              <a:t>functional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structural</a:t>
            </a:r>
            <a:r>
              <a:rPr lang="de-DE" baseline="0" dirty="0"/>
              <a:t> </a:t>
            </a:r>
            <a:r>
              <a:rPr lang="de-DE" baseline="0" dirty="0" err="1"/>
              <a:t>abnormalities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cerebral</a:t>
            </a:r>
            <a:r>
              <a:rPr lang="de-DE" baseline="0" dirty="0"/>
              <a:t> </a:t>
            </a:r>
            <a:r>
              <a:rPr lang="de-DE" baseline="0" dirty="0" err="1"/>
              <a:t>microcirculation</a:t>
            </a:r>
            <a:r>
              <a:rPr lang="de-DE" baseline="0" dirty="0"/>
              <a:t> (</a:t>
            </a:r>
            <a:r>
              <a:rPr lang="de-DE" baseline="0" dirty="0" err="1"/>
              <a:t>arterioles</a:t>
            </a:r>
            <a:r>
              <a:rPr lang="de-DE" baseline="0" dirty="0"/>
              <a:t>, </a:t>
            </a:r>
            <a:r>
              <a:rPr lang="de-DE" baseline="0" dirty="0" err="1"/>
              <a:t>capillaris</a:t>
            </a:r>
            <a:r>
              <a:rPr lang="de-DE" baseline="0" dirty="0"/>
              <a:t>, </a:t>
            </a:r>
            <a:r>
              <a:rPr lang="de-DE" baseline="0" dirty="0" err="1"/>
              <a:t>veins</a:t>
            </a:r>
            <a:r>
              <a:rPr lang="de-DE" baseline="0" dirty="0"/>
              <a:t>) </a:t>
            </a:r>
            <a:endParaRPr lang="de-DE" dirty="0"/>
          </a:p>
          <a:p>
            <a:r>
              <a:rPr lang="de-DE" dirty="0"/>
              <a:t>CSVD</a:t>
            </a:r>
            <a:r>
              <a:rPr lang="de-DE" baseline="0" dirty="0"/>
              <a:t> </a:t>
            </a:r>
            <a:r>
              <a:rPr lang="mr-IN" baseline="0" dirty="0"/>
              <a:t>–</a:t>
            </a:r>
            <a:r>
              <a:rPr lang="de-DE" baseline="0" dirty="0"/>
              <a:t> </a:t>
            </a:r>
            <a:r>
              <a:rPr lang="de-DE" baseline="0" dirty="0" err="1"/>
              <a:t>increased</a:t>
            </a:r>
            <a:r>
              <a:rPr lang="de-DE" baseline="0" dirty="0"/>
              <a:t> </a:t>
            </a:r>
            <a:r>
              <a:rPr lang="de-DE" baseline="0" dirty="0" err="1"/>
              <a:t>permeability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Blood </a:t>
            </a:r>
            <a:r>
              <a:rPr lang="de-DE" baseline="0" dirty="0" err="1"/>
              <a:t>brain</a:t>
            </a:r>
            <a:r>
              <a:rPr lang="de-DE" baseline="0" dirty="0"/>
              <a:t> </a:t>
            </a:r>
            <a:r>
              <a:rPr lang="de-DE" baseline="0" dirty="0" err="1"/>
              <a:t>barrier</a:t>
            </a:r>
            <a:r>
              <a:rPr lang="de-DE" baseline="0" dirty="0"/>
              <a:t> </a:t>
            </a:r>
            <a:r>
              <a:rPr lang="mr-IN" baseline="0" dirty="0"/>
              <a:t>–</a:t>
            </a:r>
            <a:r>
              <a:rPr lang="de-DE" baseline="0" dirty="0"/>
              <a:t> </a:t>
            </a:r>
            <a:r>
              <a:rPr lang="de-DE" baseline="0" dirty="0" err="1"/>
              <a:t>enlargement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Virchow Robin </a:t>
            </a:r>
            <a:r>
              <a:rPr lang="de-DE" baseline="0" dirty="0" err="1"/>
              <a:t>space</a:t>
            </a:r>
            <a:r>
              <a:rPr lang="de-DE" baseline="0" dirty="0"/>
              <a:t>, WML, </a:t>
            </a:r>
            <a:r>
              <a:rPr lang="de-DE" baseline="0" dirty="0" err="1"/>
              <a:t>Microbleeds</a:t>
            </a:r>
            <a:r>
              <a:rPr lang="de-DE" baseline="0" dirty="0"/>
              <a:t>, </a:t>
            </a:r>
            <a:r>
              <a:rPr lang="de-DE" baseline="0" dirty="0" err="1"/>
              <a:t>lacunar</a:t>
            </a:r>
            <a:r>
              <a:rPr lang="de-DE" baseline="0" dirty="0"/>
              <a:t> </a:t>
            </a:r>
            <a:r>
              <a:rPr lang="de-DE" baseline="0" dirty="0" err="1"/>
              <a:t>infarcts</a:t>
            </a:r>
            <a:r>
              <a:rPr lang="de-DE" baseline="0" dirty="0"/>
              <a:t>.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increases</a:t>
            </a:r>
            <a:r>
              <a:rPr lang="de-DE" baseline="0" dirty="0"/>
              <a:t> </a:t>
            </a:r>
            <a:r>
              <a:rPr lang="de-DE" baseline="0" dirty="0" err="1"/>
              <a:t>permeability</a:t>
            </a:r>
            <a:r>
              <a:rPr lang="de-DE" baseline="0" dirty="0"/>
              <a:t> </a:t>
            </a:r>
            <a:r>
              <a:rPr lang="de-DE" baseline="0" dirty="0" err="1"/>
              <a:t>may</a:t>
            </a:r>
            <a:r>
              <a:rPr lang="de-DE" baseline="0" dirty="0"/>
              <a:t> </a:t>
            </a:r>
            <a:r>
              <a:rPr lang="de-DE" baseline="0" dirty="0" err="1"/>
              <a:t>result</a:t>
            </a:r>
            <a:r>
              <a:rPr lang="de-DE" baseline="0" dirty="0"/>
              <a:t> in an </a:t>
            </a:r>
            <a:r>
              <a:rPr lang="de-DE" baseline="0" dirty="0" err="1"/>
              <a:t>elevatetd</a:t>
            </a:r>
            <a:r>
              <a:rPr lang="de-DE" baseline="0" dirty="0"/>
              <a:t> </a:t>
            </a:r>
            <a:r>
              <a:rPr lang="de-DE" baseline="0" dirty="0" err="1"/>
              <a:t>activation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Macrophagen</a:t>
            </a:r>
            <a:r>
              <a:rPr lang="de-DE" baseline="0" dirty="0"/>
              <a:t> und </a:t>
            </a:r>
            <a:r>
              <a:rPr lang="de-DE" baseline="0" dirty="0" err="1"/>
              <a:t>Monocytes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endothelial</a:t>
            </a:r>
            <a:r>
              <a:rPr lang="de-DE" baseline="0" dirty="0"/>
              <a:t> </a:t>
            </a:r>
            <a:r>
              <a:rPr lang="de-DE" baseline="0" dirty="0" err="1"/>
              <a:t>cells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11366-0BFF-B149-9E96-C6A97A914A0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02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imaging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has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limitations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compared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to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non-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bedside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techniques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like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CT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or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MRI</a:t>
            </a:r>
          </a:p>
          <a:p>
            <a:endParaRPr lang="de-DE" dirty="0"/>
          </a:p>
          <a:p>
            <a:r>
              <a:rPr lang="de-DE" dirty="0"/>
              <a:t>Imaging</a:t>
            </a:r>
            <a:r>
              <a:rPr lang="de-DE" baseline="0" dirty="0"/>
              <a:t> planes: on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other</a:t>
            </a:r>
            <a:r>
              <a:rPr lang="de-DE" baseline="0" dirty="0"/>
              <a:t> </a:t>
            </a:r>
            <a:r>
              <a:rPr lang="de-DE" baseline="0" dirty="0" err="1"/>
              <a:t>hand</a:t>
            </a:r>
            <a:r>
              <a:rPr lang="de-DE" baseline="0" dirty="0"/>
              <a:t>, </a:t>
            </a:r>
            <a:r>
              <a:rPr lang="de-DE" baseline="0" dirty="0" err="1"/>
              <a:t>comparison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correlation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findings</a:t>
            </a:r>
            <a:r>
              <a:rPr lang="de-DE" baseline="0" dirty="0"/>
              <a:t> </a:t>
            </a:r>
            <a:r>
              <a:rPr lang="de-DE" baseline="0" dirty="0" err="1"/>
              <a:t>between</a:t>
            </a:r>
            <a:r>
              <a:rPr lang="de-DE" baseline="0" dirty="0"/>
              <a:t> different </a:t>
            </a:r>
            <a:r>
              <a:rPr lang="de-DE" baseline="0" dirty="0" err="1"/>
              <a:t>diagnostic</a:t>
            </a:r>
            <a:r>
              <a:rPr lang="de-DE" baseline="0" dirty="0"/>
              <a:t> </a:t>
            </a:r>
            <a:r>
              <a:rPr lang="de-DE" baseline="0" dirty="0" err="1"/>
              <a:t>modalities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an essential </a:t>
            </a:r>
            <a:r>
              <a:rPr lang="de-DE" baseline="0" dirty="0" err="1"/>
              <a:t>requierement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diagnosis</a:t>
            </a:r>
            <a:r>
              <a:rPr lang="de-DE" baseline="0" dirty="0"/>
              <a:t>, </a:t>
            </a:r>
            <a:r>
              <a:rPr lang="de-DE" baseline="0" dirty="0" err="1"/>
              <a:t>planning</a:t>
            </a:r>
            <a:r>
              <a:rPr lang="de-DE" baseline="0" dirty="0"/>
              <a:t> </a:t>
            </a:r>
            <a:r>
              <a:rPr lang="de-DE" baseline="0" dirty="0" err="1"/>
              <a:t>therapy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folllow</a:t>
            </a:r>
            <a:r>
              <a:rPr lang="de-DE" baseline="0" dirty="0"/>
              <a:t> </a:t>
            </a:r>
            <a:r>
              <a:rPr lang="de-DE" baseline="0" dirty="0" err="1"/>
              <a:t>up</a:t>
            </a:r>
            <a:r>
              <a:rPr lang="de-DE" baseline="0" dirty="0"/>
              <a:t>.</a:t>
            </a:r>
          </a:p>
          <a:p>
            <a:r>
              <a:rPr lang="de-DE" baseline="0" dirty="0"/>
              <a:t>Free </a:t>
            </a:r>
            <a:r>
              <a:rPr lang="de-DE" baseline="0" dirty="0" err="1"/>
              <a:t>hand</a:t>
            </a:r>
            <a:r>
              <a:rPr lang="de-DE" baseline="0" dirty="0"/>
              <a:t> </a:t>
            </a:r>
            <a:r>
              <a:rPr lang="de-DE" baseline="0" dirty="0" err="1"/>
              <a:t>technique</a:t>
            </a:r>
            <a:r>
              <a:rPr lang="de-DE" baseline="0" dirty="0"/>
              <a:t>: </a:t>
            </a:r>
            <a:r>
              <a:rPr lang="de-DE" baseline="0" dirty="0" err="1"/>
              <a:t>countless</a:t>
            </a:r>
            <a:r>
              <a:rPr lang="de-DE" baseline="0" dirty="0"/>
              <a:t> </a:t>
            </a:r>
            <a:r>
              <a:rPr lang="de-DE" baseline="0" dirty="0" err="1"/>
              <a:t>options</a:t>
            </a:r>
            <a:r>
              <a:rPr lang="de-DE" baseline="0" dirty="0"/>
              <a:t> in </a:t>
            </a:r>
            <a:r>
              <a:rPr lang="de-DE" baseline="0" dirty="0" err="1"/>
              <a:t>choosing</a:t>
            </a:r>
            <a:r>
              <a:rPr lang="de-DE" baseline="0" dirty="0"/>
              <a:t> an individual </a:t>
            </a:r>
            <a:r>
              <a:rPr lang="de-DE" baseline="0" dirty="0" err="1"/>
              <a:t>insonsation</a:t>
            </a:r>
            <a:r>
              <a:rPr lang="de-DE" baseline="0" dirty="0"/>
              <a:t> plane, </a:t>
            </a:r>
            <a:r>
              <a:rPr lang="de-DE" baseline="0" dirty="0" err="1"/>
              <a:t>imaging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exactly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same </a:t>
            </a:r>
            <a:r>
              <a:rPr lang="de-DE" baseline="0" dirty="0" err="1"/>
              <a:t>region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point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interest</a:t>
            </a:r>
            <a:r>
              <a:rPr lang="de-DE" baseline="0" dirty="0"/>
              <a:t> </a:t>
            </a:r>
            <a:r>
              <a:rPr lang="de-DE" baseline="0" dirty="0" err="1"/>
              <a:t>during</a:t>
            </a:r>
            <a:r>
              <a:rPr lang="de-DE" baseline="0" dirty="0"/>
              <a:t> a </a:t>
            </a:r>
            <a:r>
              <a:rPr lang="de-DE" baseline="0" dirty="0" err="1"/>
              <a:t>reexamination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very</a:t>
            </a:r>
            <a:r>
              <a:rPr lang="de-DE" baseline="0" dirty="0"/>
              <a:t> </a:t>
            </a:r>
            <a:r>
              <a:rPr lang="de-DE" baseline="0" dirty="0" err="1"/>
              <a:t>difficult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even</a:t>
            </a:r>
            <a:r>
              <a:rPr lang="de-DE" baseline="0" dirty="0"/>
              <a:t> </a:t>
            </a:r>
            <a:r>
              <a:rPr lang="de-DE" baseline="0" dirty="0" err="1"/>
              <a:t>impossible</a:t>
            </a:r>
            <a:r>
              <a:rPr lang="de-DE" baseline="0" dirty="0"/>
              <a:t> </a:t>
            </a:r>
            <a:r>
              <a:rPr lang="mr-IN" baseline="0" dirty="0"/>
              <a:t>–</a:t>
            </a:r>
            <a:r>
              <a:rPr lang="de-DE" baseline="0" dirty="0"/>
              <a:t> </a:t>
            </a:r>
            <a:r>
              <a:rPr lang="de-DE" baseline="0" dirty="0" err="1"/>
              <a:t>therefore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importan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define</a:t>
            </a:r>
            <a:r>
              <a:rPr lang="de-DE" baseline="0" dirty="0"/>
              <a:t> </a:t>
            </a:r>
            <a:r>
              <a:rPr lang="de-DE" baseline="0" dirty="0" err="1"/>
              <a:t>certain</a:t>
            </a:r>
            <a:r>
              <a:rPr lang="de-DE" baseline="0" dirty="0"/>
              <a:t> insonation planes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D96B-4914-9045-8199-05E92374191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856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uFill>
                  <a:solidFill>
                    <a:schemeClr val="accent1"/>
                  </a:solidFill>
                </a:uFill>
              </a:rPr>
              <a:t>Ultrasound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fusion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imaging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is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a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novel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approach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to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evaluate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brain</a:t>
            </a:r>
            <a:r>
              <a:rPr lang="de-AT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</a:rPr>
              <a:t>tissue</a:t>
            </a:r>
            <a:endParaRPr lang="de-AT" dirty="0">
              <a:uFill>
                <a:solidFill>
                  <a:schemeClr val="accent1"/>
                </a:solidFill>
              </a:u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D96B-4914-9045-8199-05E92374191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93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</a:t>
            </a:r>
            <a:r>
              <a:rPr lang="de-DE" baseline="0" dirty="0"/>
              <a:t> </a:t>
            </a:r>
            <a:r>
              <a:rPr lang="de-DE" baseline="0" dirty="0" err="1"/>
              <a:t>virtual</a:t>
            </a:r>
            <a:r>
              <a:rPr lang="de-DE" baseline="0" dirty="0"/>
              <a:t> </a:t>
            </a:r>
            <a:r>
              <a:rPr lang="de-DE" baseline="0" dirty="0" err="1"/>
              <a:t>naviagation</a:t>
            </a:r>
            <a:r>
              <a:rPr lang="de-DE" baseline="0" dirty="0"/>
              <a:t> </a:t>
            </a:r>
            <a:r>
              <a:rPr lang="de-DE" baseline="0" dirty="0" err="1"/>
              <a:t>system</a:t>
            </a:r>
            <a:r>
              <a:rPr lang="de-DE" baseline="0" dirty="0"/>
              <a:t> </a:t>
            </a:r>
            <a:r>
              <a:rPr lang="de-DE" baseline="0" dirty="0" err="1"/>
              <a:t>processes</a:t>
            </a:r>
            <a:r>
              <a:rPr lang="de-DE" baseline="0" dirty="0"/>
              <a:t> </a:t>
            </a:r>
            <a:r>
              <a:rPr lang="de-DE" baseline="0" dirty="0" err="1"/>
              <a:t>every</a:t>
            </a:r>
            <a:r>
              <a:rPr lang="de-DE" baseline="0" dirty="0"/>
              <a:t> slice, </a:t>
            </a:r>
            <a:r>
              <a:rPr lang="de-DE" baseline="0" dirty="0" err="1"/>
              <a:t>taking</a:t>
            </a:r>
            <a:r>
              <a:rPr lang="de-DE" baseline="0" dirty="0"/>
              <a:t> </a:t>
            </a:r>
            <a:r>
              <a:rPr lang="de-DE" baseline="0" dirty="0" err="1"/>
              <a:t>into</a:t>
            </a:r>
            <a:r>
              <a:rPr lang="de-DE" baseline="0" dirty="0"/>
              <a:t> </a:t>
            </a:r>
            <a:r>
              <a:rPr lang="de-DE" baseline="0" dirty="0" err="1"/>
              <a:t>account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slice </a:t>
            </a:r>
            <a:r>
              <a:rPr lang="de-DE" baseline="0" dirty="0" err="1"/>
              <a:t>thickness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spacing</a:t>
            </a:r>
            <a:endParaRPr lang="de-DE" baseline="0" dirty="0"/>
          </a:p>
          <a:p>
            <a:r>
              <a:rPr lang="de-DE" baseline="0" dirty="0"/>
              <a:t>3D </a:t>
            </a:r>
            <a:r>
              <a:rPr lang="de-DE" baseline="0" dirty="0" err="1"/>
              <a:t>image</a:t>
            </a:r>
            <a:r>
              <a:rPr lang="de-DE" baseline="0" dirty="0"/>
              <a:t> </a:t>
            </a:r>
            <a:r>
              <a:rPr lang="mr-IN" baseline="0" dirty="0"/>
              <a:t>–</a:t>
            </a:r>
            <a:r>
              <a:rPr lang="de-DE" baseline="0" dirty="0"/>
              <a:t> </a:t>
            </a:r>
            <a:r>
              <a:rPr lang="de-DE" baseline="0" dirty="0" err="1"/>
              <a:t>showing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three</a:t>
            </a:r>
            <a:r>
              <a:rPr lang="de-DE" baseline="0" dirty="0"/>
              <a:t> orthogonal planes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D96B-4914-9045-8199-05E92374191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59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internal</a:t>
            </a:r>
            <a:r>
              <a:rPr lang="de-DE" dirty="0"/>
              <a:t> </a:t>
            </a:r>
            <a:r>
              <a:rPr lang="de-DE" dirty="0" err="1"/>
              <a:t>anatomic</a:t>
            </a:r>
            <a:r>
              <a:rPr lang="de-DE" dirty="0"/>
              <a:t> </a:t>
            </a:r>
            <a:r>
              <a:rPr lang="de-DE" dirty="0" err="1"/>
              <a:t>landmarks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D96B-4914-9045-8199-05E92374191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34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E720F-8802-254D-9589-BFD643C4A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6FD49D-7940-CB41-9932-8ABFC4F2A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507759-52C2-2146-A4A9-FB909778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688668-A5A2-B544-918F-31058615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2F4903-01E4-7C48-963B-45758B54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667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8222B-E227-FD45-8913-833A24691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C7E4F7-FAE1-874A-8562-2759A9686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5C644C-57DC-8840-8EE0-168F42BF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FEEF4A-5605-4941-A17A-3726FF5B0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22FC9D-4235-3541-AB4A-8BAD91F5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27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10166D8-A0CF-C84C-8232-CDEE3962A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5BB737-06BE-B749-996B-2BD2DB986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BB6557-31D9-124E-80E4-B78378F2F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81A4AE-E9BF-0C41-8129-10EAAFB32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1366E1-D47F-0E4D-9A44-622C6CB7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06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54D0A-BDED-5248-92B2-6187D605A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055A44-78A9-0649-848A-E03A11933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3D692D-47B6-8849-B493-A543919BB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35E4F4-0B55-AD4E-AD5E-CF5D6B5F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10F085-5E0D-3543-B9F8-41DB842D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50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D2AE1-6409-DE45-AF82-B531666B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7FB5B2-D874-1941-AF1D-38C9203A5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EB192B-5DF6-204B-8322-10F5B589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67AD2C-3641-E247-B445-B1B3EE1F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822994-A311-2B43-9188-E8444299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36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997A9-D7D2-F94C-969A-447596CE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381943-044A-564E-906D-1247291B5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120BF7-AA5D-B046-9D18-2CAEC4AD0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45CB7C-E3E2-A94E-874E-155E2DE6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684661-63B5-554C-800F-7F04684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D8EA85-790B-3143-BBD4-D8628978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46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B7D10-BE54-9B45-990C-1FDE2320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9D2F99-76CF-F942-AA1B-5B7FDFCAB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20D6DE-1DA7-D747-B09A-81C6C7215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3FCB0B-EF7D-F94C-870C-02695B007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259888-F51D-EC4D-86B8-0EB92661D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EF9B20-5F93-FD41-93AB-398A98DD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81286E6-5330-534C-BD55-504DD53F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DF99732-FD2C-484A-B17D-B05AB05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48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2A8F0-D9F8-9C46-9672-F5704FE5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4B2AED-17CC-DE43-9D54-5160654E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B33782-7174-FE49-B9F9-B85AB47E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D13F05-9CB8-FE40-A7BA-6402CBED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05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4AFFF1C-1D92-0C42-BF46-CD829881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EC252D-0DD5-7244-B18C-8CCD267A2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D83AF0-E001-4643-974D-B85935BE9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62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EAD99-BC64-7A48-BE3A-E427209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759161-FD64-6C47-BD0B-A6B1438F2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C76066-7E65-434E-A483-7754FD6A1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053CAD-DE7D-614F-8DA4-533B7C49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E77647-A4C7-0D45-911A-A94F2421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77E67D-D56D-AE4E-9D4E-82F3BD56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31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9E5C5-E90A-B943-B553-E9BFAEE8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6F25339-81C2-6D4B-97E7-9A085F2F8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98DC11-E6DF-404E-ABD5-97D0B7BC8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4E8EE3-AC97-8640-8115-DA4946F2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80FC1C-1B24-F943-B685-4990FA847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0960AA-4572-0C4B-864D-7E6D70B39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86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C57B3AB-33AD-B945-ACA4-E16256AC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72B032-ED9A-E740-AFF8-138407917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28FAF8-5A02-BA4B-958A-698AAE404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97261-F993-984C-BB33-9A42D1925C0B}" type="datetimeFigureOut">
              <a:rPr lang="de-DE" smtClean="0"/>
              <a:t>11.10.21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1843E-BA79-294C-80D1-4E030BF76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847A64-0FFB-6E42-9AD6-8DA88E45C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301BB-4E3A-CA42-87F8-0107D4D0A9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22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D88DC-95AA-514E-B662-3554327315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TCS fusion imaging in the detection of cerebral white matter lesions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25CC2D-5718-C643-815D-C3D351335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6573"/>
            <a:ext cx="9144000" cy="1655762"/>
          </a:xfrm>
        </p:spPr>
        <p:txBody>
          <a:bodyPr>
            <a:norm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Cornelia Brunner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Tulln, Department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Neurology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Austria</a:t>
            </a: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E401ACF6-07DB-6D42-9C42-8F0E502F358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155" y="6209730"/>
            <a:ext cx="1638741" cy="5982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07DB09-86DA-984A-975A-C3B7D7AEC2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2" y="6163629"/>
            <a:ext cx="2629630" cy="698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F8E040-F250-6548-A9E3-924E8FFB85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752" y="6205128"/>
            <a:ext cx="1313249" cy="652872"/>
          </a:xfrm>
          <a:prstGeom prst="rect">
            <a:avLst/>
          </a:prstGeom>
        </p:spPr>
      </p:pic>
      <p:pic>
        <p:nvPicPr>
          <p:cNvPr id="7" name="Bild 5">
            <a:extLst>
              <a:ext uri="{FF2B5EF4-FFF2-40B4-BE49-F238E27FC236}">
                <a16:creationId xmlns:a16="http://schemas.microsoft.com/office/drawing/2014/main" id="{57816869-6F6F-604B-B901-98F0DB1CA5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893" y="6208294"/>
            <a:ext cx="1033119" cy="5533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B94A16-AF49-2845-B5ED-AB940E889B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2070" y="6159675"/>
            <a:ext cx="907823" cy="69832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2729DD8-F6D2-CF4C-89B1-6A95C06BB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8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36"/>
    </mc:Choice>
    <mc:Fallback xmlns="">
      <p:transition spd="slow" advTm="40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endParaRPr lang="de-DE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ierung 5"/>
          <p:cNvGrpSpPr/>
          <p:nvPr/>
        </p:nvGrpSpPr>
        <p:grpSpPr>
          <a:xfrm>
            <a:off x="2079315" y="1568796"/>
            <a:ext cx="8031127" cy="5071320"/>
            <a:chOff x="655673" y="1468437"/>
            <a:chExt cx="8031127" cy="5071320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673" y="1468437"/>
              <a:ext cx="8031127" cy="5071320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7789335" y="1570035"/>
              <a:ext cx="795867" cy="3434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/>
          <p:cNvSpPr txBox="1"/>
          <p:nvPr/>
        </p:nvSpPr>
        <p:spPr>
          <a:xfrm flipH="1">
            <a:off x="9939453" y="655978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i="1" dirty="0"/>
              <a:t>(Schreiber,2015)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67147C-DDBD-E442-9CBE-D6742FD0D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8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1"/>
    </mc:Choice>
    <mc:Fallback xmlns="">
      <p:transition spd="slow" advTm="2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408FAB4-8639-B948-8A57-A84ACC4F2BEB}"/>
              </a:ext>
            </a:extLst>
          </p:cNvPr>
          <p:cNvSpPr txBox="1"/>
          <p:nvPr/>
        </p:nvSpPr>
        <p:spPr>
          <a:xfrm rot="20126707">
            <a:off x="584047" y="2914245"/>
            <a:ext cx="11647659" cy="7936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3FA396-A188-4841-A86A-DB14D6C9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endParaRPr lang="de-DE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67937F-EC1B-6744-82DF-5D6363D1B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48 patients were screened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 cases (7 in WMLs group, 1 in normal MRI group) had missing temporal bone windows and were excluded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29 patients showed vascular WMLs of variable degree quantified according to Fazekas grading scale (n=13 °I; n=9 °II; n=7 °III)</a:t>
            </a:r>
            <a:r>
              <a:rPr lang="de-A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11 subjects without WMLs on MRI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images with reproducible clear anatomical landmarks per localization were included, therefore 233 localizations (161 with WMLs, 72 with normal MRI findings) were identified for further evaluation</a:t>
            </a:r>
            <a:r>
              <a:rPr lang="de-A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E7E643-053B-D245-9B53-69D03AD84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5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0"/>
    </mc:Choice>
    <mc:Fallback xmlns="">
      <p:transition spd="slow" advTm="7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F4A6626-93B1-6840-AF87-CB39AC8FEE5E}"/>
              </a:ext>
            </a:extLst>
          </p:cNvPr>
          <p:cNvSpPr txBox="1"/>
          <p:nvPr/>
        </p:nvSpPr>
        <p:spPr>
          <a:xfrm rot="20126707">
            <a:off x="584047" y="2914245"/>
            <a:ext cx="11647659" cy="7936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15B9E2-6FB6-094E-A02D-4548E665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A9101B-D781-8D4C-A6E0-498A294D9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Are </a:t>
            </a:r>
            <a:r>
              <a:rPr lang="de-DE" dirty="0" err="1"/>
              <a:t>the</a:t>
            </a:r>
            <a:r>
              <a:rPr lang="de-DE" dirty="0"/>
              <a:t> WMLs </a:t>
            </a:r>
            <a:r>
              <a:rPr lang="de-DE" dirty="0" err="1"/>
              <a:t>seen</a:t>
            </a:r>
            <a:r>
              <a:rPr lang="de-DE" dirty="0"/>
              <a:t> on MRI </a:t>
            </a:r>
            <a:r>
              <a:rPr lang="de-DE" dirty="0" err="1"/>
              <a:t>scans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vizualisable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transcranial</a:t>
            </a:r>
            <a:r>
              <a:rPr lang="de-DE" dirty="0"/>
              <a:t> Ultrasound?</a:t>
            </a:r>
          </a:p>
          <a:p>
            <a:endParaRPr lang="de-DE" dirty="0"/>
          </a:p>
          <a:p>
            <a:r>
              <a:rPr lang="de-DE" dirty="0" err="1"/>
              <a:t>Obtaining</a:t>
            </a:r>
            <a:r>
              <a:rPr lang="de-DE" dirty="0"/>
              <a:t> Inter-rater </a:t>
            </a:r>
            <a:r>
              <a:rPr lang="de-DE" dirty="0" err="1"/>
              <a:t>agreement</a:t>
            </a:r>
            <a:r>
              <a:rPr lang="de-DE" dirty="0"/>
              <a:t>: </a:t>
            </a:r>
            <a:r>
              <a:rPr lang="en-US" dirty="0"/>
              <a:t>independent experienced ultra-sonographers</a:t>
            </a:r>
            <a:r>
              <a:rPr lang="de-AT" dirty="0">
                <a:effectLst/>
              </a:rPr>
              <a:t> </a:t>
            </a:r>
            <a:r>
              <a:rPr lang="en-US" dirty="0"/>
              <a:t>who had been standardized instructed with representative US patterns and were blinded to patients´ diagnosis</a:t>
            </a:r>
            <a:r>
              <a:rPr lang="de-AT" dirty="0">
                <a:effectLst/>
              </a:rPr>
              <a:t> </a:t>
            </a:r>
            <a:endParaRPr lang="de-D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D893A9-2C5B-9442-B493-80A969519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5"/>
    </mc:Choice>
    <mc:Fallback xmlns="">
      <p:transition spd="slow" advTm="4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17A8B-4D5E-F045-B413-B7A03730C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MRI (FLAIR, DICOM Format)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 Images (B-Mode)</a:t>
            </a:r>
          </a:p>
        </p:txBody>
      </p:sp>
      <p:pic>
        <p:nvPicPr>
          <p:cNvPr id="4" name="Bild 6">
            <a:extLst>
              <a:ext uri="{FF2B5EF4-FFF2-40B4-BE49-F238E27FC236}">
                <a16:creationId xmlns:a16="http://schemas.microsoft.com/office/drawing/2014/main" id="{7B41ECB1-F8FF-584C-A55F-94CA751B8A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60" y="2942624"/>
            <a:ext cx="4241917" cy="3401945"/>
          </a:xfrm>
          <a:prstGeom prst="rect">
            <a:avLst/>
          </a:prstGeom>
          <a:ln>
            <a:noFill/>
          </a:ln>
        </p:spPr>
      </p:pic>
      <p:pic>
        <p:nvPicPr>
          <p:cNvPr id="5" name="Bild 8">
            <a:extLst>
              <a:ext uri="{FF2B5EF4-FFF2-40B4-BE49-F238E27FC236}">
                <a16:creationId xmlns:a16="http://schemas.microsoft.com/office/drawing/2014/main" id="{3DA085DE-520E-784E-BC01-5D6C33D2C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8" y="2942626"/>
            <a:ext cx="4241917" cy="3404918"/>
          </a:xfrm>
          <a:prstGeom prst="rect">
            <a:avLst/>
          </a:prstGeom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64717C-53CB-0A45-B8D9-CE5C2DD07DA8}"/>
              </a:ext>
            </a:extLst>
          </p:cNvPr>
          <p:cNvSpPr txBox="1"/>
          <p:nvPr/>
        </p:nvSpPr>
        <p:spPr>
          <a:xfrm>
            <a:off x="1231284" y="2473450"/>
            <a:ext cx="185006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Anterior</a:t>
            </a:r>
            <a:r>
              <a:rPr lang="de-DE" sz="1100" dirty="0"/>
              <a:t> </a:t>
            </a:r>
            <a:r>
              <a:rPr lang="de-DE" sz="1100" dirty="0" err="1"/>
              <a:t>horn</a:t>
            </a:r>
            <a:r>
              <a:rPr lang="de-DE" sz="1100" dirty="0"/>
              <a:t> </a:t>
            </a:r>
            <a:r>
              <a:rPr lang="de-DE" sz="1100" dirty="0" err="1"/>
              <a:t>contralateral</a:t>
            </a:r>
            <a:endParaRPr lang="de-DE" sz="1100" dirty="0"/>
          </a:p>
        </p:txBody>
      </p:sp>
      <p:pic>
        <p:nvPicPr>
          <p:cNvPr id="7" name="Bild 14">
            <a:extLst>
              <a:ext uri="{FF2B5EF4-FFF2-40B4-BE49-F238E27FC236}">
                <a16:creationId xmlns:a16="http://schemas.microsoft.com/office/drawing/2014/main" id="{E0276266-9766-9A4F-9742-6B856CE72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213" y="2942625"/>
            <a:ext cx="4138009" cy="3401946"/>
          </a:xfrm>
          <a:prstGeom prst="rect">
            <a:avLst/>
          </a:prstGeom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CD43DEC-3C2D-7C41-AC43-F4C9DAD0F0A4}"/>
              </a:ext>
            </a:extLst>
          </p:cNvPr>
          <p:cNvSpPr txBox="1"/>
          <p:nvPr/>
        </p:nvSpPr>
        <p:spPr>
          <a:xfrm>
            <a:off x="4933388" y="2509275"/>
            <a:ext cx="320383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100" dirty="0"/>
              <a:t>Lateral  </a:t>
            </a:r>
            <a:r>
              <a:rPr lang="de-DE" sz="1100" dirty="0" err="1"/>
              <a:t>ventricle</a:t>
            </a:r>
            <a:r>
              <a:rPr lang="de-DE" sz="1100" dirty="0"/>
              <a:t> </a:t>
            </a:r>
            <a:r>
              <a:rPr lang="de-DE" sz="1100" dirty="0" err="1"/>
              <a:t>contralateral</a:t>
            </a:r>
            <a:endParaRPr lang="de-DE" sz="11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5219865-2156-DD43-A8BE-1F1917BD5478}"/>
              </a:ext>
            </a:extLst>
          </p:cNvPr>
          <p:cNvSpPr txBox="1"/>
          <p:nvPr/>
        </p:nvSpPr>
        <p:spPr>
          <a:xfrm>
            <a:off x="9120301" y="2509275"/>
            <a:ext cx="258504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Posterior</a:t>
            </a:r>
            <a:r>
              <a:rPr lang="de-DE" sz="1100" dirty="0"/>
              <a:t> </a:t>
            </a:r>
            <a:r>
              <a:rPr lang="de-DE" sz="1100" dirty="0" err="1"/>
              <a:t>horn</a:t>
            </a:r>
            <a:r>
              <a:rPr lang="de-DE" sz="1100" dirty="0"/>
              <a:t> </a:t>
            </a:r>
            <a:r>
              <a:rPr lang="de-DE" sz="1100" dirty="0" err="1"/>
              <a:t>contralateral</a:t>
            </a:r>
            <a:endParaRPr lang="de-DE" sz="11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FB4782-3372-9446-BE9F-4DB93509ADE6}"/>
              </a:ext>
            </a:extLst>
          </p:cNvPr>
          <p:cNvSpPr txBox="1"/>
          <p:nvPr/>
        </p:nvSpPr>
        <p:spPr>
          <a:xfrm>
            <a:off x="402997" y="5986557"/>
            <a:ext cx="1115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2CC4CE-9F78-DE43-A421-4A3BE4B59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03"/>
    </mc:Choice>
    <mc:Fallback xmlns="">
      <p:transition spd="slow" advTm="4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66842" y="-20641"/>
            <a:ext cx="10515600" cy="1325563"/>
          </a:xfrm>
        </p:spPr>
        <p:txBody>
          <a:bodyPr/>
          <a:lstStyle/>
          <a:p>
            <a:pPr algn="r"/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WMLs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812" y="986405"/>
            <a:ext cx="2951236" cy="2565722"/>
          </a:xfrm>
          <a:prstGeom prst="rect">
            <a:avLst/>
          </a:prstGeom>
        </p:spPr>
      </p:pic>
      <p:grpSp>
        <p:nvGrpSpPr>
          <p:cNvPr id="7" name="Gruppierung 6"/>
          <p:cNvGrpSpPr/>
          <p:nvPr/>
        </p:nvGrpSpPr>
        <p:grpSpPr>
          <a:xfrm>
            <a:off x="747976" y="975387"/>
            <a:ext cx="3178835" cy="2576740"/>
            <a:chOff x="17857739" y="13085256"/>
            <a:chExt cx="11272006" cy="9545518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739" y="13085256"/>
              <a:ext cx="11272006" cy="9545518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17896226" y="21513701"/>
              <a:ext cx="731243" cy="107858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6916152" y="2208728"/>
            <a:ext cx="322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contralat</a:t>
            </a:r>
            <a:r>
              <a:rPr lang="de-DE" sz="1400" dirty="0"/>
              <a:t>. </a:t>
            </a:r>
            <a:r>
              <a:rPr lang="de-DE" sz="1400" dirty="0" err="1"/>
              <a:t>ant</a:t>
            </a:r>
            <a:r>
              <a:rPr lang="de-DE" sz="1400" dirty="0"/>
              <a:t>. </a:t>
            </a:r>
            <a:r>
              <a:rPr lang="de-DE" sz="1400" dirty="0" err="1"/>
              <a:t>horn</a:t>
            </a:r>
            <a:r>
              <a:rPr lang="de-DE" sz="1400" dirty="0"/>
              <a:t>  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1199392" y="2589573"/>
            <a:ext cx="332625" cy="2357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V="1">
            <a:off x="4292705" y="2673627"/>
            <a:ext cx="235675" cy="16661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753376" y="6446208"/>
            <a:ext cx="970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FLAIR, MRI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4789819" y="6446208"/>
            <a:ext cx="100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B-Mode US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916152" y="4774092"/>
            <a:ext cx="4376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contralat</a:t>
            </a:r>
            <a:r>
              <a:rPr lang="de-DE" sz="1400" dirty="0"/>
              <a:t>. lateral </a:t>
            </a:r>
            <a:r>
              <a:rPr lang="de-DE" sz="1400" dirty="0" err="1"/>
              <a:t>ventricle</a:t>
            </a:r>
            <a:endParaRPr lang="de-DE" sz="140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C8769E2-C99E-214E-8E9C-BCC2B6B72F8B}"/>
              </a:ext>
            </a:extLst>
          </p:cNvPr>
          <p:cNvGrpSpPr/>
          <p:nvPr/>
        </p:nvGrpSpPr>
        <p:grpSpPr>
          <a:xfrm>
            <a:off x="747976" y="3662929"/>
            <a:ext cx="6130072" cy="2776324"/>
            <a:chOff x="3690751" y="4471546"/>
            <a:chExt cx="4368689" cy="1802254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2467" y="4471546"/>
              <a:ext cx="2106973" cy="1802254"/>
            </a:xfrm>
            <a:prstGeom prst="rect">
              <a:avLst/>
            </a:prstGeom>
          </p:spPr>
        </p:pic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0751" y="4471546"/>
              <a:ext cx="2261715" cy="1802254"/>
            </a:xfrm>
            <a:prstGeom prst="rect">
              <a:avLst/>
            </a:prstGeom>
          </p:spPr>
        </p:pic>
        <p:cxnSp>
          <p:nvCxnSpPr>
            <p:cNvPr id="19" name="Gerade Verbindung mit Pfeil 18"/>
            <p:cNvCxnSpPr/>
            <p:nvPr/>
          </p:nvCxnSpPr>
          <p:spPr>
            <a:xfrm flipH="1" flipV="1">
              <a:off x="4737432" y="5748566"/>
              <a:ext cx="15775" cy="31641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/>
          </p:nvCxnSpPr>
          <p:spPr>
            <a:xfrm flipH="1" flipV="1">
              <a:off x="6930200" y="5748566"/>
              <a:ext cx="15775" cy="31641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1EF1C631-952F-AD43-8C89-7D646F6C8CC8}"/>
              </a:ext>
            </a:extLst>
          </p:cNvPr>
          <p:cNvSpPr txBox="1"/>
          <p:nvPr/>
        </p:nvSpPr>
        <p:spPr>
          <a:xfrm>
            <a:off x="516212" y="3115769"/>
            <a:ext cx="1115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99AFA4-687F-C64E-9017-4A5B35160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9"/>
    </mc:Choice>
    <mc:Fallback xmlns="">
      <p:transition spd="slow" advTm="3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°I (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Fazekas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3" name="Bild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77" y="2031999"/>
            <a:ext cx="4029354" cy="3640138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414463" y="1584344"/>
            <a:ext cx="4568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ipsilat</a:t>
            </a:r>
            <a:r>
              <a:rPr lang="de-DE" sz="1400" dirty="0"/>
              <a:t>., </a:t>
            </a:r>
            <a:r>
              <a:rPr lang="de-DE" sz="1400" dirty="0" err="1"/>
              <a:t>anterior</a:t>
            </a:r>
            <a:r>
              <a:rPr lang="de-DE" sz="1400" dirty="0"/>
              <a:t> </a:t>
            </a:r>
            <a:r>
              <a:rPr lang="de-DE" sz="1400" dirty="0" err="1"/>
              <a:t>horn</a:t>
            </a:r>
            <a:endParaRPr lang="de-DE" sz="14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AD60C11-3E90-7144-B277-6B257C6E64EE}"/>
              </a:ext>
            </a:extLst>
          </p:cNvPr>
          <p:cNvGrpSpPr/>
          <p:nvPr/>
        </p:nvGrpSpPr>
        <p:grpSpPr>
          <a:xfrm>
            <a:off x="1414463" y="2032000"/>
            <a:ext cx="4133947" cy="3640138"/>
            <a:chOff x="2399942" y="1917700"/>
            <a:chExt cx="3600087" cy="3289692"/>
          </a:xfrm>
        </p:grpSpPr>
        <p:pic>
          <p:nvPicPr>
            <p:cNvPr id="22" name="Bild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0300" y="1917700"/>
              <a:ext cx="3599729" cy="3289692"/>
            </a:xfrm>
            <a:prstGeom prst="rect">
              <a:avLst/>
            </a:prstGeom>
          </p:spPr>
        </p:pic>
        <p:sp>
          <p:nvSpPr>
            <p:cNvPr id="25" name="Rechteck 24"/>
            <p:cNvSpPr/>
            <p:nvPr/>
          </p:nvSpPr>
          <p:spPr>
            <a:xfrm>
              <a:off x="2399942" y="4643438"/>
              <a:ext cx="434484" cy="40080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0459659C-538D-5947-8574-176600D60BD9}"/>
              </a:ext>
            </a:extLst>
          </p:cNvPr>
          <p:cNvSpPr txBox="1"/>
          <p:nvPr/>
        </p:nvSpPr>
        <p:spPr>
          <a:xfrm>
            <a:off x="3167835" y="5705671"/>
            <a:ext cx="970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FLAIR, MRI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E3E402D-6F62-6641-994D-2512B5D1F3E5}"/>
              </a:ext>
            </a:extLst>
          </p:cNvPr>
          <p:cNvSpPr txBox="1"/>
          <p:nvPr/>
        </p:nvSpPr>
        <p:spPr>
          <a:xfrm>
            <a:off x="6932952" y="5705671"/>
            <a:ext cx="100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B-Mode US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E49A65B-DC95-1743-8CD0-83523B3941CB}"/>
              </a:ext>
            </a:extLst>
          </p:cNvPr>
          <p:cNvSpPr txBox="1"/>
          <p:nvPr/>
        </p:nvSpPr>
        <p:spPr>
          <a:xfrm>
            <a:off x="402997" y="5986557"/>
            <a:ext cx="1115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E7BD97-9554-7F48-A39F-2BC31EC34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58"/>
    </mc:Choice>
    <mc:Fallback xmlns="">
      <p:transition spd="slow" advTm="2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D412412-9757-934C-B3C8-3643D93D5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°I (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Fazekas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CA84675-063A-0145-BD8D-B1179F82F04C}"/>
              </a:ext>
            </a:extLst>
          </p:cNvPr>
          <p:cNvGrpSpPr/>
          <p:nvPr/>
        </p:nvGrpSpPr>
        <p:grpSpPr>
          <a:xfrm>
            <a:off x="1652588" y="1585914"/>
            <a:ext cx="8448674" cy="4767064"/>
            <a:chOff x="3745777" y="4216546"/>
            <a:chExt cx="4560023" cy="2593631"/>
          </a:xfrm>
        </p:grpSpPr>
        <p:pic>
          <p:nvPicPr>
            <p:cNvPr id="4" name="Bild 11">
              <a:extLst>
                <a:ext uri="{FF2B5EF4-FFF2-40B4-BE49-F238E27FC236}">
                  <a16:creationId xmlns:a16="http://schemas.microsoft.com/office/drawing/2014/main" id="{36EF9066-FC4F-EC48-8963-06F8B561F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5429" y="4479130"/>
              <a:ext cx="2280012" cy="2012111"/>
            </a:xfrm>
            <a:prstGeom prst="rect">
              <a:avLst/>
            </a:prstGeom>
          </p:spPr>
        </p:pic>
        <p:pic>
          <p:nvPicPr>
            <p:cNvPr id="5" name="Bild 12">
              <a:extLst>
                <a:ext uri="{FF2B5EF4-FFF2-40B4-BE49-F238E27FC236}">
                  <a16:creationId xmlns:a16="http://schemas.microsoft.com/office/drawing/2014/main" id="{1D29F04D-F6BB-3243-ACFC-CBC850838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5777" y="4479138"/>
              <a:ext cx="2280012" cy="2012111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902F9F7-7980-6D4C-80A5-439E7D3BC9EB}"/>
                </a:ext>
              </a:extLst>
            </p:cNvPr>
            <p:cNvSpPr txBox="1"/>
            <p:nvPr/>
          </p:nvSpPr>
          <p:spPr>
            <a:xfrm>
              <a:off x="3745777" y="4216546"/>
              <a:ext cx="4560023" cy="16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lat. </a:t>
              </a:r>
              <a:r>
                <a:rPr lang="de-DE" sz="1400" dirty="0" err="1"/>
                <a:t>ventricle</a:t>
              </a:r>
              <a:r>
                <a:rPr lang="de-DE" sz="1400" dirty="0"/>
                <a:t>, </a:t>
              </a:r>
              <a:r>
                <a:rPr lang="de-DE" sz="1400" dirty="0" err="1"/>
                <a:t>contralat</a:t>
              </a:r>
              <a:r>
                <a:rPr lang="de-DE" sz="1400" dirty="0"/>
                <a:t>.</a:t>
              </a: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AD082FB-3B1D-E844-827F-F131C6009751}"/>
                </a:ext>
              </a:extLst>
            </p:cNvPr>
            <p:cNvSpPr/>
            <p:nvPr/>
          </p:nvSpPr>
          <p:spPr>
            <a:xfrm>
              <a:off x="3762877" y="5895147"/>
              <a:ext cx="290688" cy="5776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2D0DB99E-B49E-6C40-88CC-E27FE70E76CB}"/>
                </a:ext>
              </a:extLst>
            </p:cNvPr>
            <p:cNvCxnSpPr/>
            <p:nvPr/>
          </p:nvCxnSpPr>
          <p:spPr>
            <a:xfrm flipV="1">
              <a:off x="4207458" y="5710255"/>
              <a:ext cx="239392" cy="18489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C216F527-1E0E-3E4E-ADD9-776F205B14CC}"/>
                </a:ext>
              </a:extLst>
            </p:cNvPr>
            <p:cNvCxnSpPr/>
            <p:nvPr/>
          </p:nvCxnSpPr>
          <p:spPr>
            <a:xfrm flipV="1">
              <a:off x="6484410" y="5876657"/>
              <a:ext cx="239392" cy="18489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2532F65-E6D4-254A-8310-BC5E5877CD02}"/>
                </a:ext>
              </a:extLst>
            </p:cNvPr>
            <p:cNvSpPr txBox="1"/>
            <p:nvPr/>
          </p:nvSpPr>
          <p:spPr>
            <a:xfrm>
              <a:off x="4596186" y="6502400"/>
              <a:ext cx="970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FLAIR, MRI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7FA88C4-2BAD-744B-AF6D-05C2E2A25063}"/>
                </a:ext>
              </a:extLst>
            </p:cNvPr>
            <p:cNvSpPr txBox="1"/>
            <p:nvPr/>
          </p:nvSpPr>
          <p:spPr>
            <a:xfrm>
              <a:off x="6484410" y="6502400"/>
              <a:ext cx="100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B-Mode US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368CE16A-04C8-934F-9145-15954D10E6EA}"/>
              </a:ext>
            </a:extLst>
          </p:cNvPr>
          <p:cNvSpPr txBox="1"/>
          <p:nvPr/>
        </p:nvSpPr>
        <p:spPr>
          <a:xfrm>
            <a:off x="2091403" y="2068525"/>
            <a:ext cx="1115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3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32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3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3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8DFD28C-2245-414B-B3A4-7D2D531A0BFF}"/>
              </a:ext>
            </a:extLst>
          </p:cNvPr>
          <p:cNvSpPr txBox="1"/>
          <p:nvPr/>
        </p:nvSpPr>
        <p:spPr>
          <a:xfrm>
            <a:off x="402997" y="5986557"/>
            <a:ext cx="1115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48784A-B840-AF4D-807C-0EE1E00D1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7"/>
    </mc:Choice>
    <mc:Fallback xmlns="">
      <p:transition spd="slow" advTm="26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°II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°III (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Fazekas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019" y="1789535"/>
            <a:ext cx="3047631" cy="2220320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815" y="1789535"/>
            <a:ext cx="3050277" cy="2212745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1020815" y="1470241"/>
            <a:ext cx="487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LE II, </a:t>
            </a:r>
            <a:r>
              <a:rPr lang="de-DE" sz="1200" dirty="0" err="1"/>
              <a:t>post</a:t>
            </a:r>
            <a:r>
              <a:rPr lang="de-DE" sz="1200" dirty="0"/>
              <a:t>. </a:t>
            </a:r>
            <a:r>
              <a:rPr lang="de-DE" sz="1200" dirty="0" err="1"/>
              <a:t>horn</a:t>
            </a:r>
            <a:r>
              <a:rPr lang="de-DE" sz="1200" dirty="0"/>
              <a:t>, </a:t>
            </a:r>
            <a:r>
              <a:rPr lang="de-DE" sz="1200" dirty="0" err="1"/>
              <a:t>contralat</a:t>
            </a:r>
            <a:r>
              <a:rPr lang="de-DE" sz="1200" dirty="0"/>
              <a:t>.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115926" y="6566090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FLAIR, MRI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633405" y="6550223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B-Mode US</a:t>
            </a:r>
          </a:p>
        </p:txBody>
      </p:sp>
      <p:cxnSp>
        <p:nvCxnSpPr>
          <p:cNvPr id="23" name="Gerade Verbindung mit Pfeil 22"/>
          <p:cNvCxnSpPr>
            <a:cxnSpLocks/>
          </p:cNvCxnSpPr>
          <p:nvPr/>
        </p:nvCxnSpPr>
        <p:spPr>
          <a:xfrm flipV="1">
            <a:off x="5640412" y="3468727"/>
            <a:ext cx="342840" cy="1669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7332912" y="3398683"/>
            <a:ext cx="424044" cy="7004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1020814" y="4048371"/>
            <a:ext cx="4875679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LE III, </a:t>
            </a:r>
            <a:r>
              <a:rPr lang="de-DE" sz="1200" dirty="0" err="1"/>
              <a:t>post</a:t>
            </a:r>
            <a:r>
              <a:rPr lang="de-DE" sz="1200" dirty="0"/>
              <a:t>. </a:t>
            </a:r>
            <a:r>
              <a:rPr lang="de-DE" sz="1200" dirty="0" err="1"/>
              <a:t>horn</a:t>
            </a:r>
            <a:r>
              <a:rPr lang="de-DE" sz="1200" dirty="0"/>
              <a:t>, </a:t>
            </a:r>
            <a:r>
              <a:rPr lang="de-DE" sz="1200" dirty="0" err="1"/>
              <a:t>contralat</a:t>
            </a:r>
            <a:r>
              <a:rPr lang="de-DE" sz="1200" dirty="0"/>
              <a:t>.</a:t>
            </a:r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886" y="4363887"/>
            <a:ext cx="3044253" cy="2212744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814" y="4371462"/>
            <a:ext cx="3044253" cy="2212745"/>
          </a:xfrm>
          <a:prstGeom prst="rect">
            <a:avLst/>
          </a:prstGeom>
        </p:spPr>
      </p:pic>
      <p:cxnSp>
        <p:nvCxnSpPr>
          <p:cNvPr id="28" name="Gerade Verbindung mit Pfeil 27"/>
          <p:cNvCxnSpPr/>
          <p:nvPr/>
        </p:nvCxnSpPr>
        <p:spPr>
          <a:xfrm flipV="1">
            <a:off x="5036892" y="6126331"/>
            <a:ext cx="424044" cy="698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7104471" y="5650802"/>
            <a:ext cx="424044" cy="698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321D8B79-7050-C74C-87D6-D3940D4C48C6}"/>
              </a:ext>
            </a:extLst>
          </p:cNvPr>
          <p:cNvCxnSpPr>
            <a:cxnSpLocks/>
          </p:cNvCxnSpPr>
          <p:nvPr/>
        </p:nvCxnSpPr>
        <p:spPr>
          <a:xfrm flipV="1">
            <a:off x="2542940" y="3398683"/>
            <a:ext cx="342840" cy="1669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50ED80E0-DF85-8542-ADE2-72159B0FE59E}"/>
              </a:ext>
            </a:extLst>
          </p:cNvPr>
          <p:cNvCxnSpPr/>
          <p:nvPr/>
        </p:nvCxnSpPr>
        <p:spPr>
          <a:xfrm flipV="1">
            <a:off x="2146047" y="6064414"/>
            <a:ext cx="424044" cy="698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8486666-91A4-9A4F-966E-F892DF3F0F96}"/>
              </a:ext>
            </a:extLst>
          </p:cNvPr>
          <p:cNvSpPr/>
          <p:nvPr/>
        </p:nvSpPr>
        <p:spPr>
          <a:xfrm>
            <a:off x="5941231" y="2955770"/>
            <a:ext cx="404813" cy="69249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281FA0-D046-894B-8BB5-5177F2DAC4BF}"/>
              </a:ext>
            </a:extLst>
          </p:cNvPr>
          <p:cNvSpPr/>
          <p:nvPr/>
        </p:nvSpPr>
        <p:spPr>
          <a:xfrm>
            <a:off x="2864769" y="2967321"/>
            <a:ext cx="404813" cy="69249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8DF232-8D92-5042-986C-0EDF7DE55A95}"/>
              </a:ext>
            </a:extLst>
          </p:cNvPr>
          <p:cNvSpPr/>
          <p:nvPr/>
        </p:nvSpPr>
        <p:spPr>
          <a:xfrm>
            <a:off x="5392716" y="5857875"/>
            <a:ext cx="896998" cy="3383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488601-AAD6-5D43-ABE1-21ACEE233976}"/>
              </a:ext>
            </a:extLst>
          </p:cNvPr>
          <p:cNvSpPr/>
          <p:nvPr/>
        </p:nvSpPr>
        <p:spPr>
          <a:xfrm>
            <a:off x="2477416" y="5779378"/>
            <a:ext cx="896998" cy="3383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2621F9C-7F61-E348-83CF-D71998B5DB41}"/>
              </a:ext>
            </a:extLst>
          </p:cNvPr>
          <p:cNvSpPr txBox="1"/>
          <p:nvPr/>
        </p:nvSpPr>
        <p:spPr>
          <a:xfrm>
            <a:off x="3086063" y="3822758"/>
            <a:ext cx="1115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3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32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3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3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32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F626FF-58A2-3A45-967E-58A993142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4"/>
    </mc:Choice>
    <mc:Fallback xmlns="">
      <p:transition spd="slow" advTm="4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5582BB29-995C-8F4D-847D-9A0B9E331D76}"/>
              </a:ext>
            </a:extLst>
          </p:cNvPr>
          <p:cNvSpPr txBox="1"/>
          <p:nvPr/>
        </p:nvSpPr>
        <p:spPr>
          <a:xfrm rot="20126707">
            <a:off x="584047" y="2914245"/>
            <a:ext cx="11647659" cy="7936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D7DD0C-310D-8C4B-B9C6-9E81869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246245-6874-B048-9AEA-8EB81269B238}"/>
              </a:ext>
            </a:extLst>
          </p:cNvPr>
          <p:cNvSpPr txBox="1"/>
          <p:nvPr/>
        </p:nvSpPr>
        <p:spPr>
          <a:xfrm>
            <a:off x="8129586" y="2676533"/>
            <a:ext cx="39147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Detection rate with and without WMLs  with UFI per localization (blue) – 92</a:t>
            </a:r>
            <a:r>
              <a:rPr lang="en-US"/>
              <a:t>% detection rate of WMLs.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Interrater agreement (orange) indicated an 86% agreement with an overall moderate strength of agreement (</a:t>
            </a:r>
            <a:r>
              <a:rPr lang="en-US" dirty="0" err="1"/>
              <a:t>κ</a:t>
            </a:r>
            <a:r>
              <a:rPr lang="en-US" dirty="0"/>
              <a:t>: 0.489, p &lt;0.0005) for all localizations (n=233). </a:t>
            </a:r>
          </a:p>
          <a:p>
            <a:endParaRPr lang="en-US" dirty="0"/>
          </a:p>
          <a:p>
            <a:r>
              <a:rPr lang="en-US" dirty="0"/>
              <a:t>The highest accordance within raters was shown at the </a:t>
            </a:r>
            <a:r>
              <a:rPr lang="en-US" dirty="0" err="1"/>
              <a:t>CPc</a:t>
            </a:r>
            <a:r>
              <a:rPr lang="en-US" dirty="0"/>
              <a:t>; 92% (</a:t>
            </a:r>
            <a:r>
              <a:rPr lang="en-US" dirty="0" err="1"/>
              <a:t>κ</a:t>
            </a:r>
            <a:r>
              <a:rPr lang="en-US" dirty="0"/>
              <a:t>: 0. 645, p &lt;0.0005) and at the ipsilateral frontal horn (</a:t>
            </a:r>
            <a:r>
              <a:rPr lang="en-US" dirty="0" err="1"/>
              <a:t>FHi</a:t>
            </a:r>
            <a:r>
              <a:rPr lang="en-US" dirty="0"/>
              <a:t>); 90% (</a:t>
            </a:r>
            <a:r>
              <a:rPr lang="en-US" dirty="0" err="1"/>
              <a:t>κ</a:t>
            </a:r>
            <a:r>
              <a:rPr lang="en-US" dirty="0"/>
              <a:t>: 0. 644, p &lt;0.0005).</a:t>
            </a:r>
            <a:r>
              <a:rPr lang="de-AT" dirty="0">
                <a:effectLst/>
              </a:rPr>
              <a:t> </a:t>
            </a:r>
            <a:endParaRPr lang="de-DE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FBE783A3-4CC7-F546-8974-5E7E74E3A8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8546021"/>
              </p:ext>
            </p:extLst>
          </p:nvPr>
        </p:nvGraphicFramePr>
        <p:xfrm>
          <a:off x="207761" y="2184135"/>
          <a:ext cx="7633095" cy="451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7FEC2C-CB93-164C-A432-E5EE6D4FF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6"/>
    </mc:Choice>
    <mc:Fallback xmlns="">
      <p:transition spd="slow" advTm="7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FF6EF60-BD56-5143-8B0C-1F8EA0FE88B2}"/>
              </a:ext>
            </a:extLst>
          </p:cNvPr>
          <p:cNvSpPr txBox="1"/>
          <p:nvPr/>
        </p:nvSpPr>
        <p:spPr>
          <a:xfrm rot="20126707">
            <a:off x="584047" y="2914245"/>
            <a:ext cx="11647659" cy="7936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unpublished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data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– do not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copy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4400" dirty="0" err="1">
                <a:solidFill>
                  <a:schemeClr val="bg1">
                    <a:lumMod val="75000"/>
                  </a:schemeClr>
                </a:solidFill>
              </a:rPr>
              <a:t>distribute</a:t>
            </a:r>
            <a:endParaRPr lang="de-DE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5916C9-0C79-1047-84E5-B43E7814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WMLs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endParaRPr lang="de-DE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80CA742-E5DB-E14A-95DE-62E8E445E6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17732"/>
              </p:ext>
            </p:extLst>
          </p:nvPr>
        </p:nvGraphicFramePr>
        <p:xfrm>
          <a:off x="838200" y="1690688"/>
          <a:ext cx="6677025" cy="49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BD709C24-6572-B54B-B431-5F911C7D3C78}"/>
              </a:ext>
            </a:extLst>
          </p:cNvPr>
          <p:cNvSpPr txBox="1"/>
          <p:nvPr/>
        </p:nvSpPr>
        <p:spPr>
          <a:xfrm>
            <a:off x="7900988" y="2857500"/>
            <a:ext cx="35531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UFI </a:t>
            </a:r>
            <a:r>
              <a:rPr lang="de-DE" dirty="0" err="1"/>
              <a:t>detection</a:t>
            </a:r>
            <a:r>
              <a:rPr lang="de-DE" dirty="0"/>
              <a:t> rate </a:t>
            </a:r>
            <a:r>
              <a:rPr lang="de-DE" dirty="0" err="1"/>
              <a:t>increases</a:t>
            </a:r>
            <a:endParaRPr lang="de-DE" dirty="0"/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WMLs </a:t>
            </a:r>
            <a:r>
              <a:rPr lang="de-DE" dirty="0" err="1"/>
              <a:t>burden</a:t>
            </a:r>
            <a:r>
              <a:rPr lang="de-DE" dirty="0"/>
              <a:t> 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LE°I: 85%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LE°II: 94%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LE°III: 97%</a:t>
            </a:r>
          </a:p>
          <a:p>
            <a:endParaRPr lang="de-DE" dirty="0"/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Merging MR images with US images during US examination increases the detection rate of periventricular WMHs on US images in B-Mode since the MR images help to find the lesions with US.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BAD2BD-FD12-FA48-A0E5-0F78F997F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59"/>
    </mc:Choice>
    <mc:Fallback xmlns="">
      <p:transition spd="slow" advTm="7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BA30A-0A9D-9344-B79C-97CD6404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</a:p>
        </p:txBody>
      </p:sp>
      <p:sp>
        <p:nvSpPr>
          <p:cNvPr id="4" name="&quot;Nein&quot;-Symbol 3">
            <a:extLst>
              <a:ext uri="{FF2B5EF4-FFF2-40B4-BE49-F238E27FC236}">
                <a16:creationId xmlns:a16="http://schemas.microsoft.com/office/drawing/2014/main" id="{067B9356-681A-3545-BA01-611645720977}"/>
              </a:ext>
            </a:extLst>
          </p:cNvPr>
          <p:cNvSpPr/>
          <p:nvPr/>
        </p:nvSpPr>
        <p:spPr>
          <a:xfrm>
            <a:off x="3829051" y="1971675"/>
            <a:ext cx="4257674" cy="3643313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338380-55B1-E942-B62E-D6EC74B06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"/>
    </mc:Choice>
    <mc:Fallback xmlns="">
      <p:transition spd="slow" advTm="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de-DE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We described to the best of our knowledge for the first time prospectively the ultrasound detection of cerebral white matter lesions corresponding to MRI lesions using B-Mode ultrasound fusion imaging technique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Sensitivity of cerebral WML ultrasound detection correlates with the degree of WML based on Fazekas Grading Scale on MRI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studies are necessary to evaluate the quantitative state of US detection of VLE (e.g. automatized evaluation systems)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pPr algn="just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D55F9-40C4-3A40-AFFF-EB67CA8F5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6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8"/>
    </mc:Choice>
    <mc:Fallback xmlns="">
      <p:transition spd="slow" advTm="7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394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Cerebral small vessel disease (CSVD)</a:t>
            </a:r>
          </a:p>
          <a:p>
            <a:pPr marL="0" indent="0">
              <a:buNone/>
            </a:pPr>
            <a:endParaRPr lang="en-US" sz="2400" dirty="0">
              <a:uFill>
                <a:solidFill>
                  <a:schemeClr val="accent1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causes about 20% of all strokes worldwide and increases the risk of future strokes</a:t>
            </a:r>
          </a:p>
          <a:p>
            <a:r>
              <a:rPr lang="en-US" sz="240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45% of cases with dementia, mood disturbance and gait disorders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diagnosis: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brain magnetic resonance imaging (MRI)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brain computed tomography (CT)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A9F91F-33F9-414D-862B-B2A58F8B2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10"/>
    </mc:Choice>
    <mc:Fallback xmlns="">
      <p:transition spd="slow" advTm="36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de-DE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Fazekas grading scale (Grade I-III)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097" y="2869861"/>
            <a:ext cx="2056853" cy="249800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646" y="2869860"/>
            <a:ext cx="2045538" cy="249800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436" y="2869861"/>
            <a:ext cx="2006433" cy="249800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44652" y="5076591"/>
            <a:ext cx="113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i="1" dirty="0">
                <a:solidFill>
                  <a:schemeClr val="bg1"/>
                </a:solidFill>
              </a:rPr>
              <a:t>MRI, FLAIR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994370" y="2535500"/>
            <a:ext cx="1134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Grade III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86268" y="2515486"/>
            <a:ext cx="107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Grade II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764886" y="2515308"/>
            <a:ext cx="1009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Grade I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87E98BB-2781-184A-ACB6-B53A46B0C181}"/>
              </a:ext>
            </a:extLst>
          </p:cNvPr>
          <p:cNvSpPr txBox="1"/>
          <p:nvPr/>
        </p:nvSpPr>
        <p:spPr>
          <a:xfrm>
            <a:off x="5291199" y="5090867"/>
            <a:ext cx="113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i="1" dirty="0">
                <a:solidFill>
                  <a:schemeClr val="bg1"/>
                </a:solidFill>
              </a:rPr>
              <a:t>MRI, FLAIR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9708337-C5CF-FD41-AE60-5EE825542EAE}"/>
              </a:ext>
            </a:extLst>
          </p:cNvPr>
          <p:cNvSpPr txBox="1"/>
          <p:nvPr/>
        </p:nvSpPr>
        <p:spPr>
          <a:xfrm>
            <a:off x="3127756" y="5076590"/>
            <a:ext cx="113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i="1" dirty="0">
                <a:solidFill>
                  <a:schemeClr val="bg1"/>
                </a:solidFill>
              </a:rPr>
              <a:t>MRI, FLAIR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9AE1B7E-C53C-5C4D-ADEA-F7BAA375F8C6}"/>
              </a:ext>
            </a:extLst>
          </p:cNvPr>
          <p:cNvSpPr txBox="1"/>
          <p:nvPr/>
        </p:nvSpPr>
        <p:spPr>
          <a:xfrm>
            <a:off x="10950009" y="6581001"/>
            <a:ext cx="1329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(</a:t>
            </a:r>
            <a:r>
              <a:rPr lang="en-US" sz="1200" i="1" baseline="30000" dirty="0"/>
              <a:t>1</a:t>
            </a:r>
            <a:r>
              <a:rPr lang="en-US" sz="1200" i="1" dirty="0"/>
              <a:t>Fazekas F 2002)</a:t>
            </a:r>
            <a:r>
              <a:rPr lang="de-AT" sz="1200" i="1" dirty="0">
                <a:effectLst/>
              </a:rPr>
              <a:t> </a:t>
            </a:r>
            <a:endParaRPr lang="de-DE" sz="1200" i="1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130681C-6B5D-D347-8764-30C738698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2"/>
    </mc:Choice>
    <mc:Fallback xmlns="">
      <p:transition spd="slow" advTm="20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Ultrasound in CSVD?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popularity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US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neurology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cheap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widley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radiative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repeatable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anytime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real time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spacial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CBB1FA-0907-5D44-9C51-060233751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7"/>
    </mc:Choice>
    <mc:Fallback xmlns="">
      <p:transition spd="slow" advTm="4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Ultrasound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CT/MRI </a:t>
            </a:r>
            <a:r>
              <a:rPr lang="mr-IN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–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antatomic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endParaRPr lang="de-AT" cap="none" dirty="0">
              <a:solidFill>
                <a:schemeClr val="tx1"/>
              </a:solidFill>
              <a:uFill>
                <a:solidFill>
                  <a:schemeClr val="accent1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transcranial B-mode </a:t>
            </a:r>
            <a:r>
              <a:rPr lang="de-AT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ultrasound</a:t>
            </a:r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(US) </a:t>
            </a:r>
            <a:r>
              <a:rPr lang="mr-IN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</a:rPr>
              <a:t>–</a:t>
            </a:r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bone</a:t>
            </a:r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endParaRPr lang="de-AT" cap="none" dirty="0">
              <a:solidFill>
                <a:schemeClr val="tx1"/>
              </a:solidFill>
              <a:uFill>
                <a:solidFill>
                  <a:schemeClr val="accent1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planes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hardly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correspondes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axial,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coronal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sagittal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radiological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planes</a:t>
            </a:r>
          </a:p>
          <a:p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de-AT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 „</a:t>
            </a:r>
            <a:r>
              <a:rPr lang="de-AT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AT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comparability</a:t>
            </a:r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AT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differen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sonographers</a:t>
            </a:r>
            <a:endParaRPr lang="de-AT" dirty="0">
              <a:uFill>
                <a:solidFill>
                  <a:schemeClr val="accent1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b="1" dirty="0">
              <a:uFill>
                <a:solidFill>
                  <a:schemeClr val="accent1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AT" b="1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de-AT" b="1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de-AT" b="1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AT" b="1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AT" b="1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AT" b="1" cap="none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cap="none" dirty="0" err="1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modalities</a:t>
            </a:r>
            <a:endParaRPr lang="de-AT" b="1" cap="none" dirty="0">
              <a:solidFill>
                <a:schemeClr val="tx1"/>
              </a:solidFill>
              <a:uFill>
                <a:solidFill>
                  <a:schemeClr val="accent1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F2C469-392F-FC46-9369-E99D6CA94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67"/>
    </mc:Choice>
    <mc:Fallback xmlns="">
      <p:transition spd="slow" advTm="6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Imaging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Ultrasound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relatively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r>
              <a:rPr lang="de-AT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Advantage: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real-time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resulting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anatomic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CT/MRI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Assits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difficult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Overlaying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borders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anatomic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29C22B-B5F1-3C43-BF25-6090AA174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89"/>
    </mc:Choice>
    <mc:Fallback xmlns="">
      <p:transition spd="slow" advTm="5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Technical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de-DE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Pre-aquired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MRI/CT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(FLAIR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MRI/CT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scans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(DICOM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transferred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equipped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navigation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homogeneous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Probe: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transducer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operating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2.0–3.5 MHz (variable band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phased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4-1 MHz)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dirty="0">
                <a:latin typeface="Arial" panose="020B0604020202020204" pitchFamily="34" charset="0"/>
              </a:rPr>
              <a:t>–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transmitter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receiver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(internal/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markerpoints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1B460D-1E89-8C4B-AD15-2857E1583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08"/>
    </mc:Choice>
    <mc:Fallback xmlns="">
      <p:transition spd="slow" advTm="87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/Internal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markerpoints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2872" y="2008497"/>
            <a:ext cx="9409772" cy="1226607"/>
          </a:xfrm>
        </p:spPr>
        <p:txBody>
          <a:bodyPr>
            <a:normAutofit fontScale="55000" lnSpcReduction="20000"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MRI/CT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displayed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simultanously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same plane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dirty="0">
                <a:latin typeface="Arial" panose="020B0604020202020204" pitchFamily="34" charset="0"/>
              </a:rPr>
              <a:t>–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placing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curser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same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anatomic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(e.g.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corner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plane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tracking-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real-time US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5189012A-8EAC-7C42-A152-BAC02B7DC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919" y="3622897"/>
            <a:ext cx="7415209" cy="2457928"/>
          </a:xfrm>
          <a:prstGeom prst="rect">
            <a:avLst/>
          </a:prstGeom>
        </p:spPr>
      </p:pic>
      <p:pic>
        <p:nvPicPr>
          <p:cNvPr id="5" name="Bild 3">
            <a:extLst>
              <a:ext uri="{FF2B5EF4-FFF2-40B4-BE49-F238E27FC236}">
                <a16:creationId xmlns:a16="http://schemas.microsoft.com/office/drawing/2014/main" id="{5E100B03-B80F-FA49-9196-42CF2774D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72" y="4004646"/>
            <a:ext cx="3339495" cy="204511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0DA24D5-21BD-2841-8C9D-2F59572F6290}"/>
              </a:ext>
            </a:extLst>
          </p:cNvPr>
          <p:cNvSpPr txBox="1"/>
          <p:nvPr/>
        </p:nvSpPr>
        <p:spPr>
          <a:xfrm flipH="1">
            <a:off x="9939453" y="655978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i="1" dirty="0"/>
              <a:t>(Schreiber,2015)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F2004E-EC42-7C4A-9E06-0CBAB1FB7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84"/>
    </mc:Choice>
    <mc:Fallback xmlns="">
      <p:transition spd="slow" advTm="6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1164</Words>
  <Application>Microsoft Macintosh PowerPoint</Application>
  <PresentationFormat>Breitbild</PresentationFormat>
  <Paragraphs>134</Paragraphs>
  <Slides>20</Slides>
  <Notes>5</Notes>
  <HiddenSlides>0</HiddenSlides>
  <MMClips>20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Office</vt:lpstr>
      <vt:lpstr>TCS fusion imaging in the detection of cerebral white matter lesions </vt:lpstr>
      <vt:lpstr>Disclosures</vt:lpstr>
      <vt:lpstr>Introduction</vt:lpstr>
      <vt:lpstr>Introduction</vt:lpstr>
      <vt:lpstr>Why Ultrasound in CSVD?</vt:lpstr>
      <vt:lpstr>Limitations of conventional Ultrasound</vt:lpstr>
      <vt:lpstr>Fusion Imaging</vt:lpstr>
      <vt:lpstr>Procedure and Technical Requirements</vt:lpstr>
      <vt:lpstr>External/Internal markerpoints </vt:lpstr>
      <vt:lpstr>Matching</vt:lpstr>
      <vt:lpstr>Subjects</vt:lpstr>
      <vt:lpstr>Hypothesis</vt:lpstr>
      <vt:lpstr>Fusion of MRI (FLAIR, DICOM Format) and US Images (B-Mode)</vt:lpstr>
      <vt:lpstr>Subjects without WMLs</vt:lpstr>
      <vt:lpstr>LE °I (Fazekas)</vt:lpstr>
      <vt:lpstr>LE °I (Fazekas)</vt:lpstr>
      <vt:lpstr>LE °II and °III (Fazekas)</vt:lpstr>
      <vt:lpstr>Results – Detection Rate and IRA</vt:lpstr>
      <vt:lpstr>Results – Detection rate depending on WMLs burden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TCS fusion imaging in the detection of cerebral white matter lesions </dc:title>
  <dc:creator>Brunner Cornelia</dc:creator>
  <cp:lastModifiedBy>Brunner Cornelia</cp:lastModifiedBy>
  <cp:revision>31</cp:revision>
  <dcterms:created xsi:type="dcterms:W3CDTF">2021-10-07T05:29:23Z</dcterms:created>
  <dcterms:modified xsi:type="dcterms:W3CDTF">2021-10-11T16:59:53Z</dcterms:modified>
</cp:coreProperties>
</file>